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71" r:id="rId1"/>
  </p:sldMasterIdLst>
  <p:sldIdLst>
    <p:sldId id="256" r:id="rId2"/>
    <p:sldId id="266" r:id="rId3"/>
    <p:sldId id="269" r:id="rId4"/>
    <p:sldId id="270" r:id="rId5"/>
    <p:sldId id="271" r:id="rId6"/>
    <p:sldId id="274" r:id="rId7"/>
    <p:sldId id="301" r:id="rId8"/>
    <p:sldId id="300" r:id="rId9"/>
    <p:sldId id="302" r:id="rId10"/>
    <p:sldId id="276" r:id="rId11"/>
    <p:sldId id="296" r:id="rId12"/>
    <p:sldId id="280" r:id="rId13"/>
    <p:sldId id="281" r:id="rId14"/>
    <p:sldId id="282" r:id="rId15"/>
    <p:sldId id="284" r:id="rId16"/>
    <p:sldId id="285" r:id="rId17"/>
    <p:sldId id="278" r:id="rId18"/>
    <p:sldId id="277" r:id="rId19"/>
    <p:sldId id="275" r:id="rId20"/>
    <p:sldId id="304" r:id="rId21"/>
    <p:sldId id="279" r:id="rId22"/>
    <p:sldId id="286" r:id="rId23"/>
    <p:sldId id="283" r:id="rId24"/>
    <p:sldId id="289" r:id="rId25"/>
    <p:sldId id="303" r:id="rId26"/>
    <p:sldId id="287" r:id="rId27"/>
    <p:sldId id="290" r:id="rId28"/>
    <p:sldId id="305" r:id="rId29"/>
    <p:sldId id="288" r:id="rId30"/>
    <p:sldId id="293" r:id="rId31"/>
    <p:sldId id="294" r:id="rId32"/>
    <p:sldId id="295" r:id="rId33"/>
    <p:sldId id="306" r:id="rId34"/>
    <p:sldId id="307" r:id="rId35"/>
    <p:sldId id="291" r:id="rId36"/>
    <p:sldId id="309" r:id="rId37"/>
    <p:sldId id="298" r:id="rId38"/>
    <p:sldId id="310" r:id="rId39"/>
    <p:sldId id="308" r:id="rId40"/>
    <p:sldId id="292" r:id="rId41"/>
    <p:sldId id="299"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8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slide" Target="slides/slide4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esProps" Target="presProps.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635660FA-7E3D-2943-9346-02A8103AEF27}" type="datetimeFigureOut">
              <a:rPr lang="en-US" smtClean="0"/>
              <a:pPr/>
              <a:t>3/14/12</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23D8DB1-B8D3-984C-AF05-04DF09783D34}"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660FA-7E3D-2943-9346-02A8103AEF27}"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660FA-7E3D-2943-9346-02A8103AEF27}"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5660FA-7E3D-2943-9346-02A8103AEF27}"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35660FA-7E3D-2943-9346-02A8103AEF27}"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3D8DB1-B8D3-984C-AF05-04DF09783D34}"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5660FA-7E3D-2943-9346-02A8103AEF27}"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35660FA-7E3D-2943-9346-02A8103AEF27}" type="datetimeFigureOut">
              <a:rPr lang="en-US" smtClean="0"/>
              <a:pPr/>
              <a:t>3/14/12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35660FA-7E3D-2943-9346-02A8103AEF27}" type="datetimeFigureOut">
              <a:rPr lang="en-US" smtClean="0"/>
              <a:pPr/>
              <a:t>3/14/12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635660FA-7E3D-2943-9346-02A8103AEF27}" type="datetimeFigureOut">
              <a:rPr lang="en-US" smtClean="0"/>
              <a:pPr/>
              <a:t>3/14/12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3D8DB1-B8D3-984C-AF05-04DF09783D34}"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5660FA-7E3D-2943-9346-02A8103AEF27}"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D8DB1-B8D3-984C-AF05-04DF09783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35660FA-7E3D-2943-9346-02A8103AEF27}"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3D8DB1-B8D3-984C-AF05-04DF09783D34}"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635660FA-7E3D-2943-9346-02A8103AEF27}" type="datetimeFigureOut">
              <a:rPr lang="en-US" smtClean="0"/>
              <a:pPr/>
              <a:t>3/14/12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423D8DB1-B8D3-984C-AF05-04DF09783D34}"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youtube.com/watch?v=bs5bnVoZK4Q"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Years of Crisis: The Interwar Period </a:t>
            </a:r>
            <a:endParaRPr lang="en-US" dirty="0"/>
          </a:p>
        </p:txBody>
      </p:sp>
      <p:sp>
        <p:nvSpPr>
          <p:cNvPr id="3" name="Subtitle 2"/>
          <p:cNvSpPr>
            <a:spLocks noGrp="1"/>
          </p:cNvSpPr>
          <p:nvPr>
            <p:ph type="subTitle" idx="1"/>
          </p:nvPr>
        </p:nvSpPr>
        <p:spPr/>
        <p:txBody>
          <a:bodyPr/>
          <a:lstStyle/>
          <a:p>
            <a:r>
              <a:rPr lang="en-US" dirty="0" smtClean="0"/>
              <a:t>1920s-1930s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Fascism </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“Fascism may be defined as a form of political behavior marked by obsessive preoccupation with community decline, humiliation or victimhood and by compensatory cults of unity, energy and purity, in which a massed-based party of committed nationalist militants, working in uneasy but effective collaboration with traditional elites, abandons democratic liberties and pursues with redemptive violence and without ethical or legal restraints goals of internal cleansing and external </a:t>
            </a:r>
            <a:r>
              <a:rPr lang="en-US" b="1" dirty="0" err="1" smtClean="0"/>
              <a:t>explansion</a:t>
            </a:r>
            <a:r>
              <a:rPr lang="en-US" b="1" dirty="0" smtClean="0"/>
              <a:t>.”  (Paxton, op. cit., </a:t>
            </a:r>
            <a:r>
              <a:rPr lang="en-US" b="1" dirty="0" err="1" smtClean="0"/>
              <a:t>p</a:t>
            </a:r>
            <a:r>
              <a:rPr lang="en-US" b="1" dirty="0" smtClean="0"/>
              <a:t>. 218)</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fascism </a:t>
            </a:r>
            <a:endParaRPr lang="en-US" dirty="0"/>
          </a:p>
        </p:txBody>
      </p:sp>
      <p:sp>
        <p:nvSpPr>
          <p:cNvPr id="3" name="Content Placeholder 2"/>
          <p:cNvSpPr>
            <a:spLocks noGrp="1"/>
          </p:cNvSpPr>
          <p:nvPr>
            <p:ph idx="1"/>
          </p:nvPr>
        </p:nvSpPr>
        <p:spPr/>
        <p:txBody>
          <a:bodyPr>
            <a:normAutofit/>
          </a:bodyPr>
          <a:lstStyle/>
          <a:p>
            <a:r>
              <a:rPr lang="en-US" dirty="0" smtClean="0"/>
              <a:t>Obsessed with humiliation/victimhood</a:t>
            </a:r>
          </a:p>
          <a:p>
            <a:r>
              <a:rPr lang="en-US" dirty="0" smtClean="0"/>
              <a:t>Obsessed with unity and purity </a:t>
            </a:r>
          </a:p>
          <a:p>
            <a:r>
              <a:rPr lang="en-US" dirty="0" smtClean="0"/>
              <a:t>Extremely nationalist </a:t>
            </a:r>
          </a:p>
          <a:p>
            <a:r>
              <a:rPr lang="en-US" dirty="0" smtClean="0"/>
              <a:t>Focuses on “enemies”/racist </a:t>
            </a:r>
          </a:p>
          <a:p>
            <a:r>
              <a:rPr lang="en-US" dirty="0" smtClean="0"/>
              <a:t>Uses violence without restraint to:</a:t>
            </a:r>
          </a:p>
          <a:p>
            <a:pPr lvl="1"/>
            <a:r>
              <a:rPr lang="en-US" dirty="0" smtClean="0"/>
              <a:t>Expand the power/land of the country (outside)</a:t>
            </a:r>
          </a:p>
          <a:p>
            <a:pPr lvl="1"/>
            <a:r>
              <a:rPr lang="en-US" dirty="0" smtClean="0"/>
              <a:t>“Purify” the country (inside)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lstStyle/>
          <a:p>
            <a:r>
              <a:rPr lang="en-US" dirty="0" smtClean="0"/>
              <a:t>For each picture, write down what characteristic of fascism and/or totalitarianism it represents.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Mussolini, Italy </a:t>
            </a:r>
            <a:endParaRPr lang="en-US" dirty="0"/>
          </a:p>
        </p:txBody>
      </p:sp>
      <p:pic>
        <p:nvPicPr>
          <p:cNvPr id="5" name="Content Placeholder 4" descr="leaderitaly .jpg"/>
          <p:cNvPicPr>
            <a:picLocks noGrp="1" noChangeAspect="1"/>
          </p:cNvPicPr>
          <p:nvPr>
            <p:ph idx="1"/>
          </p:nvPr>
        </p:nvPicPr>
        <p:blipFill>
          <a:blip r:embed="rId2"/>
          <a:srcRect l="-7996" r="-7996"/>
          <a:stretch>
            <a:fillRect/>
          </a:stretch>
        </p:blip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Nazi Propaganda: “Long Live Germany!”  </a:t>
            </a:r>
            <a:endParaRPr lang="en-US" dirty="0"/>
          </a:p>
        </p:txBody>
      </p:sp>
      <p:pic>
        <p:nvPicPr>
          <p:cNvPr id="4" name="Content Placeholder 3" descr="hitlerprop.jpg"/>
          <p:cNvPicPr>
            <a:picLocks noGrp="1" noChangeAspect="1"/>
          </p:cNvPicPr>
          <p:nvPr>
            <p:ph idx="1"/>
          </p:nvPr>
        </p:nvPicPr>
        <p:blipFill>
          <a:blip r:embed="rId2"/>
          <a:srcRect l="-40635" r="-40635"/>
          <a:stretch>
            <a:fillRect/>
          </a:stretch>
        </p:blip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Hitler Youth: “Youth serves the Leader” </a:t>
            </a:r>
            <a:endParaRPr lang="en-US" dirty="0"/>
          </a:p>
        </p:txBody>
      </p:sp>
      <p:pic>
        <p:nvPicPr>
          <p:cNvPr id="4" name="Content Placeholder 3" descr="hitleryouth.jpg"/>
          <p:cNvPicPr>
            <a:picLocks noGrp="1" noChangeAspect="1"/>
          </p:cNvPicPr>
          <p:nvPr>
            <p:ph idx="1"/>
          </p:nvPr>
        </p:nvPicPr>
        <p:blipFill>
          <a:blip r:embed="rId2"/>
          <a:srcRect l="-61874" r="-61874"/>
          <a:stretch>
            <a:fillRect/>
          </a:stretch>
        </p:blipFill>
        <p:spPr>
          <a:xfrm>
            <a:off x="-504134" y="1447800"/>
            <a:ext cx="7498080" cy="4800600"/>
          </a:xfrm>
        </p:spPr>
      </p:pic>
      <p:pic>
        <p:nvPicPr>
          <p:cNvPr id="5" name="Picture 4" descr="hitler-youth.jpg"/>
          <p:cNvPicPr>
            <a:picLocks noChangeAspect="1"/>
          </p:cNvPicPr>
          <p:nvPr/>
        </p:nvPicPr>
        <p:blipFill>
          <a:blip r:embed="rId3"/>
          <a:stretch>
            <a:fillRect/>
          </a:stretch>
        </p:blipFill>
        <p:spPr>
          <a:xfrm>
            <a:off x="5133396" y="2038350"/>
            <a:ext cx="3721100" cy="27813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White Rose Resistance, all executed </a:t>
            </a:r>
            <a:endParaRPr lang="en-US" dirty="0"/>
          </a:p>
        </p:txBody>
      </p:sp>
      <p:pic>
        <p:nvPicPr>
          <p:cNvPr id="4" name="Content Placeholder 3" descr="scholl.jpg"/>
          <p:cNvPicPr>
            <a:picLocks noGrp="1" noChangeAspect="1"/>
          </p:cNvPicPr>
          <p:nvPr>
            <p:ph idx="1"/>
          </p:nvPr>
        </p:nvPicPr>
        <p:blipFill>
          <a:blip r:embed="rId2"/>
          <a:srcRect l="-5442" r="-5442"/>
          <a:stretch>
            <a:fillRect/>
          </a:stretch>
        </p:blip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#18</a:t>
            </a:r>
            <a:endParaRPr lang="en-US" dirty="0"/>
          </a:p>
        </p:txBody>
      </p:sp>
      <p:sp>
        <p:nvSpPr>
          <p:cNvPr id="3" name="Content Placeholder 2"/>
          <p:cNvSpPr>
            <a:spLocks noGrp="1"/>
          </p:cNvSpPr>
          <p:nvPr>
            <p:ph idx="1"/>
          </p:nvPr>
        </p:nvSpPr>
        <p:spPr/>
        <p:txBody>
          <a:bodyPr/>
          <a:lstStyle/>
          <a:p>
            <a:r>
              <a:rPr lang="en-US" dirty="0" smtClean="0"/>
              <a:t>Take out your </a:t>
            </a:r>
            <a:r>
              <a:rPr lang="en-US" dirty="0" smtClean="0"/>
              <a:t>Source Sheets for me to collect. </a:t>
            </a:r>
            <a:endParaRPr lang="en-US" dirty="0" smtClean="0"/>
          </a:p>
          <a:p>
            <a:r>
              <a:rPr lang="en-US" dirty="0" smtClean="0"/>
              <a:t>List </a:t>
            </a:r>
            <a:r>
              <a:rPr lang="en-US" dirty="0" smtClean="0"/>
              <a:t>one aspect of either fascism or totalitarianism, without looking at notes!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Cabaret: “Tomorrow Belongs to Me” </a:t>
            </a:r>
            <a:endParaRPr lang="en-US" dirty="0"/>
          </a:p>
        </p:txBody>
      </p:sp>
      <p:sp>
        <p:nvSpPr>
          <p:cNvPr id="3" name="Content Placeholder 2"/>
          <p:cNvSpPr>
            <a:spLocks noGrp="1"/>
          </p:cNvSpPr>
          <p:nvPr>
            <p:ph idx="1"/>
          </p:nvPr>
        </p:nvSpPr>
        <p:spPr/>
        <p:txBody>
          <a:bodyPr/>
          <a:lstStyle/>
          <a:p>
            <a:r>
              <a:rPr lang="en-US" dirty="0" smtClean="0"/>
              <a:t>As you watch, list</a:t>
            </a:r>
            <a:r>
              <a:rPr lang="en-US" dirty="0" smtClean="0"/>
              <a:t>:</a:t>
            </a:r>
          </a:p>
          <a:p>
            <a:pPr lvl="1"/>
            <a:r>
              <a:rPr lang="en-US" dirty="0" smtClean="0"/>
              <a:t>Verbal messages (what are they saying?) </a:t>
            </a:r>
          </a:p>
          <a:p>
            <a:pPr lvl="1"/>
            <a:r>
              <a:rPr lang="en-US" dirty="0" smtClean="0"/>
              <a:t>Actions (what are people doing?) </a:t>
            </a:r>
          </a:p>
          <a:p>
            <a:pPr lvl="1"/>
            <a:r>
              <a:rPr lang="en-US" dirty="0" smtClean="0"/>
              <a:t>Symbols/images you notice</a:t>
            </a:r>
            <a:r>
              <a:rPr lang="en-US" dirty="0" smtClean="0"/>
              <a:t> </a:t>
            </a:r>
          </a:p>
          <a:p>
            <a:pPr lvl="1"/>
            <a:endParaRPr lang="en-US" dirty="0" smtClean="0"/>
          </a:p>
          <a:p>
            <a:pPr lvl="1"/>
            <a:r>
              <a:rPr lang="en-US" dirty="0" smtClean="0">
                <a:hlinkClick r:id="rId2"/>
              </a:rPr>
              <a:t>http://www.youtube.com/watch?v=</a:t>
            </a:r>
            <a:r>
              <a:rPr lang="en-US" dirty="0" smtClean="0">
                <a:hlinkClick r:id="rId2"/>
              </a:rPr>
              <a:t>bs5bnVoZK4Q</a:t>
            </a:r>
            <a:r>
              <a:rPr lang="en-US" dirty="0" smtClean="0"/>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Nazism </a:t>
            </a:r>
            <a:endParaRPr lang="en-US" dirty="0"/>
          </a:p>
        </p:txBody>
      </p:sp>
      <p:sp>
        <p:nvSpPr>
          <p:cNvPr id="3" name="Content Placeholder 2"/>
          <p:cNvSpPr>
            <a:spLocks noGrp="1"/>
          </p:cNvSpPr>
          <p:nvPr>
            <p:ph idx="1"/>
          </p:nvPr>
        </p:nvSpPr>
        <p:spPr/>
        <p:txBody>
          <a:bodyPr/>
          <a:lstStyle/>
          <a:p>
            <a:r>
              <a:rPr lang="en-US" dirty="0" smtClean="0"/>
              <a:t>National Socialist German Worker’s Party (NSDAP)  </a:t>
            </a:r>
          </a:p>
          <a:p>
            <a:r>
              <a:rPr lang="en-US" dirty="0" smtClean="0"/>
              <a:t>Leader of the Nazi Party: Adolf Hitler (</a:t>
            </a:r>
            <a:r>
              <a:rPr lang="en-US" dirty="0" err="1" smtClean="0"/>
              <a:t>der</a:t>
            </a:r>
            <a:r>
              <a:rPr lang="en-US" dirty="0" smtClean="0"/>
              <a:t> Fuhrer) </a:t>
            </a:r>
            <a:endParaRPr lang="en-US" dirty="0" smtClean="0"/>
          </a:p>
          <a:p>
            <a:r>
              <a:rPr lang="en-US" dirty="0" smtClean="0"/>
              <a:t>1923</a:t>
            </a:r>
            <a:r>
              <a:rPr lang="en-US" dirty="0" smtClean="0"/>
              <a:t>: Hitler failed to take over (Beer Hall Putsch) </a:t>
            </a:r>
          </a:p>
          <a:p>
            <a:r>
              <a:rPr lang="en-US" dirty="0" smtClean="0"/>
              <a:t>1925: In jail, wrote </a:t>
            </a:r>
            <a:r>
              <a:rPr lang="en-US" i="1" dirty="0" smtClean="0"/>
              <a:t>Mein </a:t>
            </a:r>
            <a:r>
              <a:rPr lang="en-US" i="1" dirty="0" err="1" smtClean="0"/>
              <a:t>Kampf</a:t>
            </a:r>
            <a:r>
              <a:rPr lang="en-US" i="1"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#18 </a:t>
            </a:r>
            <a:endParaRPr lang="en-US" dirty="0"/>
          </a:p>
        </p:txBody>
      </p:sp>
      <p:sp>
        <p:nvSpPr>
          <p:cNvPr id="3" name="Content Placeholder 2"/>
          <p:cNvSpPr>
            <a:spLocks noGrp="1"/>
          </p:cNvSpPr>
          <p:nvPr>
            <p:ph idx="1"/>
          </p:nvPr>
        </p:nvSpPr>
        <p:spPr/>
        <p:txBody>
          <a:bodyPr/>
          <a:lstStyle/>
          <a:p>
            <a:r>
              <a:rPr lang="en-US" dirty="0" smtClean="0"/>
              <a:t>What would life be like if you lived in a country where you did not have the freedom to choose what you buy, where you work, what you eat, or what you say. What would you miss the most?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You have until lunch to finish your Nazi Party packets from yesterday. </a:t>
            </a:r>
          </a:p>
          <a:p>
            <a:r>
              <a:rPr lang="en-US" dirty="0" smtClean="0"/>
              <a:t>When you are done, write a specific characteristic of Nazism on the board.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Specific Characteristics of Nazism </a:t>
            </a:r>
            <a:endParaRPr lang="en-US" dirty="0"/>
          </a:p>
        </p:txBody>
      </p:sp>
      <p:sp>
        <p:nvSpPr>
          <p:cNvPr id="3" name="Content Placeholder 2"/>
          <p:cNvSpPr>
            <a:spLocks noGrp="1"/>
          </p:cNvSpPr>
          <p:nvPr>
            <p:ph idx="1"/>
          </p:nvPr>
        </p:nvSpPr>
        <p:spPr/>
        <p:txBody>
          <a:bodyPr/>
          <a:lstStyle/>
          <a:p>
            <a:r>
              <a:rPr lang="en-US" dirty="0" smtClean="0"/>
              <a:t>Anti-</a:t>
            </a:r>
            <a:r>
              <a:rPr lang="en-US" dirty="0" err="1" smtClean="0"/>
              <a:t>semitism</a:t>
            </a:r>
            <a:r>
              <a:rPr lang="en-US" dirty="0" smtClean="0"/>
              <a:t>: Prejudice against Jews</a:t>
            </a:r>
            <a:endParaRPr lang="en-US" dirty="0" smtClean="0"/>
          </a:p>
          <a:p>
            <a:r>
              <a:rPr lang="en-US" dirty="0" smtClean="0"/>
              <a:t>Volk: German people superior </a:t>
            </a:r>
          </a:p>
          <a:p>
            <a:r>
              <a:rPr lang="en-US" dirty="0" smtClean="0"/>
              <a:t>Lebensraum: Germans need “living space”</a:t>
            </a:r>
          </a:p>
          <a:p>
            <a:r>
              <a:rPr lang="en-US" dirty="0" smtClean="0"/>
              <a:t>Aryan: Best race (“master race”) </a:t>
            </a:r>
          </a:p>
          <a:p>
            <a:r>
              <a:rPr lang="en-US" dirty="0" smtClean="0"/>
              <a:t>Other people Nazis considered inferior:</a:t>
            </a:r>
          </a:p>
          <a:p>
            <a:pPr lvl="1"/>
            <a:r>
              <a:rPr lang="en-US" dirty="0" smtClean="0"/>
              <a:t>Poles,</a:t>
            </a:r>
            <a:r>
              <a:rPr lang="en-US" dirty="0" smtClean="0"/>
              <a:t> Roma (gypsies) </a:t>
            </a:r>
          </a:p>
          <a:p>
            <a:pPr lvl="1"/>
            <a:r>
              <a:rPr lang="en-US" dirty="0" smtClean="0"/>
              <a:t>Jehovah’s Witnesses, homosexuals, mentally </a:t>
            </a:r>
            <a:r>
              <a:rPr lang="en-US" dirty="0" smtClean="0"/>
              <a:t>disabled</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“Aryan Family”</a:t>
            </a:r>
            <a:endParaRPr lang="en-US" dirty="0"/>
          </a:p>
        </p:txBody>
      </p:sp>
      <p:pic>
        <p:nvPicPr>
          <p:cNvPr id="4" name="Content Placeholder 3" descr="aryan-family-neues-volk.jpg"/>
          <p:cNvPicPr>
            <a:picLocks noGrp="1" noChangeAspect="1"/>
          </p:cNvPicPr>
          <p:nvPr>
            <p:ph idx="1"/>
          </p:nvPr>
        </p:nvPicPr>
        <p:blipFill>
          <a:blip r:embed="rId2"/>
          <a:srcRect l="-60289" r="-60289"/>
          <a:stretch>
            <a:fillRect/>
          </a:stretch>
        </p:blip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a:t>
            </a:r>
            <a:r>
              <a:rPr lang="en-US" dirty="0" err="1" smtClean="0"/>
              <a:t>semitism</a:t>
            </a:r>
            <a:r>
              <a:rPr lang="en-US" dirty="0" smtClean="0"/>
              <a:t>: “The eternal Jew” </a:t>
            </a:r>
            <a:endParaRPr lang="en-US" dirty="0"/>
          </a:p>
        </p:txBody>
      </p:sp>
      <p:pic>
        <p:nvPicPr>
          <p:cNvPr id="4" name="Content Placeholder 3" descr="antisemitism.jpg"/>
          <p:cNvPicPr>
            <a:picLocks noGrp="1" noChangeAspect="1"/>
          </p:cNvPicPr>
          <p:nvPr>
            <p:ph idx="1"/>
          </p:nvPr>
        </p:nvPicPr>
        <p:blipFill>
          <a:blip r:embed="rId2"/>
          <a:srcRect l="-58376" r="-58376"/>
          <a:stretch>
            <a:fillRect/>
          </a:stretch>
        </p:blip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anti-</a:t>
            </a:r>
            <a:r>
              <a:rPr lang="en-US" dirty="0" err="1" smtClean="0"/>
              <a:t>semitism</a:t>
            </a:r>
            <a:r>
              <a:rPr lang="en-US" dirty="0" smtClean="0"/>
              <a:t>? </a:t>
            </a:r>
            <a:endParaRPr lang="en-US" dirty="0"/>
          </a:p>
        </p:txBody>
      </p:sp>
      <p:sp>
        <p:nvSpPr>
          <p:cNvPr id="3" name="Content Placeholder 2"/>
          <p:cNvSpPr>
            <a:spLocks noGrp="1"/>
          </p:cNvSpPr>
          <p:nvPr>
            <p:ph idx="1"/>
          </p:nvPr>
        </p:nvSpPr>
        <p:spPr/>
        <p:txBody>
          <a:bodyPr/>
          <a:lstStyle/>
          <a:p>
            <a:r>
              <a:rPr lang="en-US" dirty="0" smtClean="0"/>
              <a:t>Connected with:</a:t>
            </a:r>
          </a:p>
          <a:p>
            <a:pPr lvl="1"/>
            <a:r>
              <a:rPr lang="en-US" dirty="0" smtClean="0"/>
              <a:t>Communism </a:t>
            </a:r>
          </a:p>
          <a:p>
            <a:pPr lvl="1"/>
            <a:r>
              <a:rPr lang="en-US" dirty="0" smtClean="0"/>
              <a:t>Money lending/banking  </a:t>
            </a:r>
          </a:p>
          <a:p>
            <a:pPr lvl="1"/>
            <a:r>
              <a:rPr lang="en-US" dirty="0" smtClean="0"/>
              <a:t>Christian anti-Jewish history </a:t>
            </a:r>
          </a:p>
          <a:p>
            <a:pPr lvl="1"/>
            <a:r>
              <a:rPr lang="en-US" dirty="0" smtClean="0"/>
              <a:t>“New” ideas </a:t>
            </a:r>
          </a:p>
          <a:p>
            <a:pPr lvl="2"/>
            <a:r>
              <a:rPr lang="en-US" dirty="0" smtClean="0"/>
              <a:t>Sexual freedom </a:t>
            </a:r>
          </a:p>
          <a:p>
            <a:pPr lvl="2"/>
            <a:r>
              <a:rPr lang="en-US" dirty="0" smtClean="0"/>
              <a:t>Einstein </a:t>
            </a:r>
          </a:p>
          <a:p>
            <a:pPr lvl="2"/>
            <a:r>
              <a:rPr lang="en-US" dirty="0" smtClean="0"/>
              <a:t>Modern art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Hitler’s Rise to Power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Great Depression: Nazis become popular </a:t>
            </a:r>
            <a:endParaRPr lang="en-US" dirty="0" smtClean="0"/>
          </a:p>
          <a:p>
            <a:r>
              <a:rPr lang="en-US" dirty="0" smtClean="0"/>
              <a:t>By 1932</a:t>
            </a:r>
            <a:r>
              <a:rPr lang="en-US" dirty="0" smtClean="0"/>
              <a:t>: </a:t>
            </a:r>
            <a:r>
              <a:rPr lang="en-US" dirty="0" smtClean="0"/>
              <a:t>L</a:t>
            </a:r>
            <a:r>
              <a:rPr lang="en-US" dirty="0" smtClean="0"/>
              <a:t>argest </a:t>
            </a:r>
            <a:r>
              <a:rPr lang="en-US" dirty="0" smtClean="0"/>
              <a:t>party in the Reichstag (German parliament) </a:t>
            </a:r>
          </a:p>
          <a:p>
            <a:r>
              <a:rPr lang="en-US" dirty="0" smtClean="0"/>
              <a:t>1933: President Hindenburg names Hitler chancellor (head of parliament) </a:t>
            </a:r>
          </a:p>
          <a:p>
            <a:r>
              <a:rPr lang="en-US" dirty="0" smtClean="0"/>
              <a:t>Reichstag building is set on fire </a:t>
            </a:r>
          </a:p>
          <a:p>
            <a:pPr lvl="1"/>
            <a:r>
              <a:rPr lang="en-US" dirty="0" smtClean="0"/>
              <a:t>Hitler blames Communists </a:t>
            </a:r>
          </a:p>
          <a:p>
            <a:pPr lvl="1"/>
            <a:r>
              <a:rPr lang="en-US" dirty="0" smtClean="0"/>
              <a:t>Hitler takes “emergency powers” </a:t>
            </a:r>
          </a:p>
          <a:p>
            <a:r>
              <a:rPr lang="en-US" dirty="0" smtClean="0"/>
              <a:t>1934: Death of Hindenburg leads to Hitler taking total control as the Fuhrer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a:t>
            </a:r>
            <a:r>
              <a:rPr lang="en-US" dirty="0" err="1" smtClean="0"/>
              <a:t>semitism</a:t>
            </a:r>
            <a:r>
              <a:rPr lang="en-US" dirty="0" smtClean="0"/>
              <a:t> T</a:t>
            </a:r>
            <a:r>
              <a:rPr lang="en-US" dirty="0" smtClean="0"/>
              <a:t>imeline </a:t>
            </a:r>
            <a:endParaRPr lang="en-US" dirty="0"/>
          </a:p>
        </p:txBody>
      </p:sp>
      <p:sp>
        <p:nvSpPr>
          <p:cNvPr id="3" name="Content Placeholder 2"/>
          <p:cNvSpPr>
            <a:spLocks noGrp="1"/>
          </p:cNvSpPr>
          <p:nvPr>
            <p:ph idx="1"/>
          </p:nvPr>
        </p:nvSpPr>
        <p:spPr/>
        <p:txBody>
          <a:bodyPr/>
          <a:lstStyle/>
          <a:p>
            <a:r>
              <a:rPr lang="en-US" dirty="0" smtClean="0"/>
              <a:t>1933: Sterilization Laws </a:t>
            </a:r>
          </a:p>
          <a:p>
            <a:r>
              <a:rPr lang="en-US" dirty="0" smtClean="0"/>
              <a:t>1935: Nuremberg Laws </a:t>
            </a:r>
          </a:p>
          <a:p>
            <a:pPr lvl="1"/>
            <a:r>
              <a:rPr lang="en-US" dirty="0" smtClean="0"/>
              <a:t>German Jews no longer citizens, cannot marry “Aryans” </a:t>
            </a:r>
          </a:p>
          <a:p>
            <a:r>
              <a:rPr lang="en-US" dirty="0" smtClean="0"/>
              <a:t>1937: Jewish businesses taken</a:t>
            </a:r>
          </a:p>
          <a:p>
            <a:r>
              <a:rPr lang="en-US" dirty="0" smtClean="0"/>
              <a:t>1938: </a:t>
            </a:r>
            <a:r>
              <a:rPr lang="en-US" dirty="0" err="1" smtClean="0"/>
              <a:t>Kristallnacht</a:t>
            </a:r>
            <a:r>
              <a:rPr lang="en-US" dirty="0" smtClean="0"/>
              <a:t>, “Night of Broken Glass”</a:t>
            </a:r>
          </a:p>
          <a:p>
            <a:r>
              <a:rPr lang="en-US" dirty="0" smtClean="0"/>
              <a:t>1939: Deportation to concentration camps begins; euthanasia of “unfit”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Dictatorships  </a:t>
            </a:r>
            <a:endParaRPr lang="en-US" dirty="0"/>
          </a:p>
        </p:txBody>
      </p:sp>
      <p:sp>
        <p:nvSpPr>
          <p:cNvPr id="3" name="Content Placeholder 2"/>
          <p:cNvSpPr>
            <a:spLocks noGrp="1"/>
          </p:cNvSpPr>
          <p:nvPr>
            <p:ph idx="1"/>
          </p:nvPr>
        </p:nvSpPr>
        <p:spPr/>
        <p:txBody>
          <a:bodyPr/>
          <a:lstStyle/>
          <a:p>
            <a:r>
              <a:rPr lang="en-US" dirty="0" smtClean="0"/>
              <a:t>Peron in Argentina </a:t>
            </a:r>
          </a:p>
          <a:p>
            <a:r>
              <a:rPr lang="en-US" dirty="0" smtClean="0"/>
              <a:t>Franco in Spain</a:t>
            </a:r>
          </a:p>
          <a:p>
            <a:r>
              <a:rPr lang="en-US" dirty="0" smtClean="0"/>
              <a:t>Eastern European dictatorships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#19</a:t>
            </a:r>
            <a:endParaRPr lang="en-US" dirty="0"/>
          </a:p>
        </p:txBody>
      </p:sp>
      <p:sp>
        <p:nvSpPr>
          <p:cNvPr id="3" name="Content Placeholder 2"/>
          <p:cNvSpPr>
            <a:spLocks noGrp="1"/>
          </p:cNvSpPr>
          <p:nvPr>
            <p:ph idx="1"/>
          </p:nvPr>
        </p:nvSpPr>
        <p:spPr/>
        <p:txBody>
          <a:bodyPr/>
          <a:lstStyle/>
          <a:p>
            <a:r>
              <a:rPr lang="en-US" dirty="0" smtClean="0"/>
              <a:t>1. </a:t>
            </a:r>
            <a:r>
              <a:rPr lang="en-US" dirty="0" smtClean="0"/>
              <a:t>What would life be like if you lived in a country where you did not have the freedom to choose what you buy, where you work, what you eat, or what you say. What would you miss the most?</a:t>
            </a:r>
            <a:r>
              <a:rPr lang="en-US" dirty="0" smtClean="0"/>
              <a:t> Why? </a:t>
            </a:r>
          </a:p>
          <a:p>
            <a:r>
              <a:rPr lang="en-US" dirty="0" smtClean="0"/>
              <a:t>2. What is this kind of government called?</a:t>
            </a:r>
          </a:p>
          <a:p>
            <a:r>
              <a:rPr lang="en-US" dirty="0" smtClean="0"/>
              <a:t>3. In your opinion, did Hitler come to power legally? Explain (and use your notes/textbook for help if you need it).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Fascism and Communism </a:t>
            </a:r>
            <a:endParaRPr lang="en-US" dirty="0"/>
          </a:p>
        </p:txBody>
      </p:sp>
      <p:pic>
        <p:nvPicPr>
          <p:cNvPr id="4" name="Content Placeholder 3" descr="hitler_stalin.jpg"/>
          <p:cNvPicPr>
            <a:picLocks noGrp="1" noChangeAspect="1"/>
          </p:cNvPicPr>
          <p:nvPr>
            <p:ph idx="1"/>
          </p:nvPr>
        </p:nvPicPr>
        <p:blipFill>
          <a:blip r:embed="rId2"/>
          <a:srcRect l="-3895" r="-3895"/>
          <a:stretch>
            <a:fillRect/>
          </a:stretch>
        </p:blip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Competing ideologies of the 20</a:t>
            </a:r>
            <a:r>
              <a:rPr lang="en-US" baseline="30000" dirty="0" smtClean="0"/>
              <a:t>th</a:t>
            </a:r>
            <a:r>
              <a:rPr lang="en-US" dirty="0" smtClean="0"/>
              <a:t> century </a:t>
            </a:r>
            <a:endParaRPr lang="en-US" dirty="0"/>
          </a:p>
        </p:txBody>
      </p:sp>
      <p:sp>
        <p:nvSpPr>
          <p:cNvPr id="3" name="Content Placeholder 2"/>
          <p:cNvSpPr>
            <a:spLocks noGrp="1"/>
          </p:cNvSpPr>
          <p:nvPr>
            <p:ph idx="1"/>
          </p:nvPr>
        </p:nvSpPr>
        <p:spPr/>
        <p:txBody>
          <a:bodyPr/>
          <a:lstStyle/>
          <a:p>
            <a:r>
              <a:rPr lang="en-US" dirty="0" smtClean="0"/>
              <a:t>Ideology:</a:t>
            </a:r>
          </a:p>
          <a:p>
            <a:pPr lvl="1"/>
            <a:r>
              <a:rPr lang="en-US" dirty="0" smtClean="0"/>
              <a:t>A system of ideas and beliefs </a:t>
            </a:r>
          </a:p>
          <a:p>
            <a:r>
              <a:rPr lang="en-US" dirty="0" smtClean="0"/>
              <a:t>Ideologies are “isms” </a:t>
            </a:r>
          </a:p>
          <a:p>
            <a:r>
              <a:rPr lang="en-US" dirty="0" smtClean="0"/>
              <a:t>Some you may know: atheism, capitalism, humanism, optimism, racism, idealism, imperialism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Stalin </a:t>
            </a:r>
            <a:endParaRPr lang="en-US" dirty="0"/>
          </a:p>
        </p:txBody>
      </p:sp>
      <p:sp>
        <p:nvSpPr>
          <p:cNvPr id="3" name="Content Placeholder 2"/>
          <p:cNvSpPr>
            <a:spLocks noGrp="1"/>
          </p:cNvSpPr>
          <p:nvPr>
            <p:ph idx="1"/>
          </p:nvPr>
        </p:nvSpPr>
        <p:spPr/>
        <p:txBody>
          <a:bodyPr>
            <a:normAutofit lnSpcReduction="10000"/>
          </a:bodyPr>
          <a:lstStyle/>
          <a:p>
            <a:r>
              <a:rPr lang="en-US" dirty="0" smtClean="0"/>
              <a:t>Total control of government </a:t>
            </a:r>
          </a:p>
          <a:p>
            <a:pPr lvl="1"/>
            <a:r>
              <a:rPr lang="en-US" dirty="0" smtClean="0"/>
              <a:t>Killed political opponents or sent them to labor camps in the Great Purge (1937) </a:t>
            </a:r>
          </a:p>
          <a:p>
            <a:pPr lvl="1"/>
            <a:r>
              <a:rPr lang="en-US" dirty="0" smtClean="0"/>
              <a:t>Persecuted religious groups</a:t>
            </a:r>
          </a:p>
          <a:p>
            <a:r>
              <a:rPr lang="en-US" dirty="0" smtClean="0"/>
              <a:t>Total control of economy: Command economy </a:t>
            </a:r>
          </a:p>
          <a:p>
            <a:pPr lvl="1"/>
            <a:r>
              <a:rPr lang="en-US" dirty="0" smtClean="0"/>
              <a:t>Five Year Plans: To increase industrial production</a:t>
            </a:r>
          </a:p>
          <a:p>
            <a:pPr lvl="1"/>
            <a:r>
              <a:rPr lang="en-US" dirty="0" smtClean="0"/>
              <a:t>Made peasants work in collective farms; killed richer peasants (kulaks)</a:t>
            </a:r>
          </a:p>
          <a:p>
            <a:pPr lvl="1"/>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Collective Farms </a:t>
            </a:r>
            <a:endParaRPr lang="en-US" dirty="0"/>
          </a:p>
        </p:txBody>
      </p:sp>
      <p:pic>
        <p:nvPicPr>
          <p:cNvPr id="4" name="Content Placeholder 3" descr="442px-Kolkhozianos.jpg"/>
          <p:cNvPicPr>
            <a:picLocks noGrp="1" noChangeAspect="1"/>
          </p:cNvPicPr>
          <p:nvPr>
            <p:ph idx="1"/>
          </p:nvPr>
        </p:nvPicPr>
        <p:blipFill>
          <a:blip r:embed="rId2"/>
          <a:srcRect l="-55853" r="-55853"/>
          <a:stretch>
            <a:fillRect/>
          </a:stretch>
        </p:blip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Gulags</a:t>
            </a:r>
            <a:endParaRPr lang="en-US" dirty="0"/>
          </a:p>
        </p:txBody>
      </p:sp>
      <p:sp>
        <p:nvSpPr>
          <p:cNvPr id="3" name="Content Placeholder 2"/>
          <p:cNvSpPr>
            <a:spLocks noGrp="1"/>
          </p:cNvSpPr>
          <p:nvPr>
            <p:ph idx="1"/>
          </p:nvPr>
        </p:nvSpPr>
        <p:spPr/>
        <p:txBody>
          <a:bodyPr/>
          <a:lstStyle/>
          <a:p>
            <a:r>
              <a:rPr lang="en-US" dirty="0" smtClean="0"/>
              <a:t>Forced labor camps </a:t>
            </a:r>
            <a:endParaRPr lang="en-US" dirty="0"/>
          </a:p>
        </p:txBody>
      </p:sp>
      <p:pic>
        <p:nvPicPr>
          <p:cNvPr id="4" name="Picture 3" descr="gulag.jpg"/>
          <p:cNvPicPr>
            <a:picLocks noChangeAspect="1"/>
          </p:cNvPicPr>
          <p:nvPr/>
        </p:nvPicPr>
        <p:blipFill>
          <a:blip r:embed="rId2"/>
          <a:stretch>
            <a:fillRect/>
          </a:stretch>
        </p:blipFill>
        <p:spPr>
          <a:xfrm>
            <a:off x="2539806" y="2345780"/>
            <a:ext cx="5031002" cy="390262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Stalin’s Propaganda </a:t>
            </a:r>
            <a:endParaRPr lang="en-US" dirty="0"/>
          </a:p>
        </p:txBody>
      </p:sp>
      <p:sp>
        <p:nvSpPr>
          <p:cNvPr id="3" name="Content Placeholder 2"/>
          <p:cNvSpPr>
            <a:spLocks noGrp="1"/>
          </p:cNvSpPr>
          <p:nvPr>
            <p:ph idx="1"/>
          </p:nvPr>
        </p:nvSpPr>
        <p:spPr/>
        <p:txBody>
          <a:bodyPr/>
          <a:lstStyle/>
          <a:p>
            <a:r>
              <a:rPr lang="en-US" dirty="0" smtClean="0"/>
              <a:t>Before…</a:t>
            </a:r>
          </a:p>
          <a:p>
            <a:endParaRPr lang="en-US" dirty="0"/>
          </a:p>
        </p:txBody>
      </p:sp>
      <p:pic>
        <p:nvPicPr>
          <p:cNvPr id="4" name="Picture 3" descr="12908w_erasurerevelation_stalin11.jpg"/>
          <p:cNvPicPr>
            <a:picLocks noChangeAspect="1"/>
          </p:cNvPicPr>
          <p:nvPr/>
        </p:nvPicPr>
        <p:blipFill>
          <a:blip r:embed="rId2"/>
          <a:stretch>
            <a:fillRect/>
          </a:stretch>
        </p:blipFill>
        <p:spPr>
          <a:xfrm>
            <a:off x="2058358" y="2416846"/>
            <a:ext cx="5385114" cy="362716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After…</a:t>
            </a:r>
          </a:p>
          <a:p>
            <a:endParaRPr lang="en-US" dirty="0"/>
          </a:p>
        </p:txBody>
      </p:sp>
      <p:pic>
        <p:nvPicPr>
          <p:cNvPr id="4" name="Picture 3" descr="12906w_erasurerevelation_stalinp2.jpg"/>
          <p:cNvPicPr>
            <a:picLocks noChangeAspect="1"/>
          </p:cNvPicPr>
          <p:nvPr/>
        </p:nvPicPr>
        <p:blipFill>
          <a:blip r:embed="rId2"/>
          <a:stretch>
            <a:fillRect/>
          </a:stretch>
        </p:blipFill>
        <p:spPr>
          <a:xfrm>
            <a:off x="1848958" y="2146300"/>
            <a:ext cx="6146800" cy="41021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#20</a:t>
            </a:r>
            <a:endParaRPr lang="en-US" dirty="0"/>
          </a:p>
        </p:txBody>
      </p:sp>
      <p:sp>
        <p:nvSpPr>
          <p:cNvPr id="3" name="Content Placeholder 2"/>
          <p:cNvSpPr>
            <a:spLocks noGrp="1"/>
          </p:cNvSpPr>
          <p:nvPr>
            <p:ph idx="1"/>
          </p:nvPr>
        </p:nvSpPr>
        <p:spPr/>
        <p:txBody>
          <a:bodyPr/>
          <a:lstStyle/>
          <a:p>
            <a:r>
              <a:rPr lang="en-US" dirty="0" smtClean="0"/>
              <a:t>Communism and fascism are both totalitarian forms of government. What is one similarity and one difference? </a:t>
            </a:r>
            <a:endParaRPr lang="en-US" dirty="0" smtClean="0"/>
          </a:p>
          <a:p>
            <a:r>
              <a:rPr lang="en-US" dirty="0" smtClean="0"/>
              <a:t>Think of the following categories to help you: ideology, leaders, political parties, economics, state vs. individual rights, role of the police </a:t>
            </a:r>
          </a:p>
          <a:p>
            <a:r>
              <a:rPr lang="en-US" dirty="0" smtClean="0"/>
              <a:t>Put one of your answers on the board.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 Rises </a:t>
            </a:r>
            <a:endParaRPr lang="en-US" dirty="0"/>
          </a:p>
        </p:txBody>
      </p:sp>
      <p:sp>
        <p:nvSpPr>
          <p:cNvPr id="3" name="Content Placeholder 2"/>
          <p:cNvSpPr>
            <a:spLocks noGrp="1"/>
          </p:cNvSpPr>
          <p:nvPr>
            <p:ph idx="1"/>
          </p:nvPr>
        </p:nvSpPr>
        <p:spPr/>
        <p:txBody>
          <a:bodyPr/>
          <a:lstStyle/>
          <a:p>
            <a:r>
              <a:rPr lang="en-US" dirty="0" smtClean="0"/>
              <a:t>Read the article. </a:t>
            </a:r>
          </a:p>
          <a:p>
            <a:r>
              <a:rPr lang="en-US" dirty="0" smtClean="0"/>
              <a:t>Power of the military and the emperor </a:t>
            </a:r>
          </a:p>
          <a:p>
            <a:r>
              <a:rPr lang="en-US" dirty="0" smtClean="0"/>
              <a:t>Greater East Asia Co-Prosperity Sphere</a:t>
            </a:r>
          </a:p>
          <a:p>
            <a:r>
              <a:rPr lang="en-US" dirty="0" smtClean="0"/>
              <a:t>Nationalism and racism </a:t>
            </a:r>
          </a:p>
          <a:p>
            <a:pPr lvl="1"/>
            <a:r>
              <a:rPr lang="en-US" dirty="0" smtClean="0"/>
              <a:t>1931: Invaded Manchuria </a:t>
            </a:r>
          </a:p>
          <a:p>
            <a:pPr lvl="1"/>
            <a:r>
              <a:rPr lang="en-US" dirty="0" smtClean="0"/>
              <a:t>1933: Left the League of Nations </a:t>
            </a:r>
          </a:p>
          <a:p>
            <a:pPr lvl="1"/>
            <a:r>
              <a:rPr lang="en-US" dirty="0" smtClean="0"/>
              <a:t>1937: Took over most of China; Nanking massacre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to WWII </a:t>
            </a:r>
            <a:endParaRPr lang="en-US" dirty="0"/>
          </a:p>
        </p:txBody>
      </p:sp>
      <p:sp>
        <p:nvSpPr>
          <p:cNvPr id="3" name="Content Placeholder 2"/>
          <p:cNvSpPr>
            <a:spLocks noGrp="1"/>
          </p:cNvSpPr>
          <p:nvPr>
            <p:ph idx="1"/>
          </p:nvPr>
        </p:nvSpPr>
        <p:spPr/>
        <p:txBody>
          <a:bodyPr>
            <a:normAutofit/>
          </a:bodyPr>
          <a:lstStyle/>
          <a:p>
            <a:r>
              <a:rPr lang="en-US" dirty="0" smtClean="0"/>
              <a:t>Timeline:</a:t>
            </a:r>
            <a:r>
              <a:rPr lang="en-US" dirty="0" smtClean="0"/>
              <a:t> </a:t>
            </a:r>
          </a:p>
          <a:p>
            <a:r>
              <a:rPr lang="en-US" dirty="0" smtClean="0"/>
              <a:t>1935: Mussolini invades Ethiopia </a:t>
            </a:r>
          </a:p>
          <a:p>
            <a:r>
              <a:rPr lang="en-US" dirty="0" smtClean="0"/>
              <a:t>1936: Germany reoccupies the Rhineland</a:t>
            </a:r>
          </a:p>
          <a:p>
            <a:pPr lvl="1"/>
            <a:r>
              <a:rPr lang="en-US" dirty="0" smtClean="0"/>
              <a:t>Violation of the Treaty of Versailles </a:t>
            </a:r>
          </a:p>
          <a:p>
            <a:r>
              <a:rPr lang="en-US" dirty="0" smtClean="0"/>
              <a:t>Axis Powers formed </a:t>
            </a:r>
          </a:p>
          <a:p>
            <a:pPr lvl="1"/>
            <a:r>
              <a:rPr lang="en-US" dirty="0" smtClean="0"/>
              <a:t>Germany, Italy, Japan </a:t>
            </a:r>
          </a:p>
          <a:p>
            <a:r>
              <a:rPr lang="en-US" dirty="0" smtClean="0"/>
              <a:t>1936-1939: Franco takes over Spain</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to WWII</a:t>
            </a:r>
            <a:endParaRPr lang="en-US" dirty="0"/>
          </a:p>
        </p:txBody>
      </p:sp>
      <p:sp>
        <p:nvSpPr>
          <p:cNvPr id="3" name="Content Placeholder 2"/>
          <p:cNvSpPr>
            <a:spLocks noGrp="1"/>
          </p:cNvSpPr>
          <p:nvPr>
            <p:ph idx="1"/>
          </p:nvPr>
        </p:nvSpPr>
        <p:spPr/>
        <p:txBody>
          <a:bodyPr/>
          <a:lstStyle/>
          <a:p>
            <a:r>
              <a:rPr lang="en-US" dirty="0" smtClean="0"/>
              <a:t>1938: Hitler annexed (added) Austria into the Third Reich </a:t>
            </a:r>
          </a:p>
          <a:p>
            <a:pPr lvl="1"/>
            <a:r>
              <a:rPr lang="en-US" dirty="0" err="1" smtClean="0"/>
              <a:t>Anschluss</a:t>
            </a:r>
            <a:r>
              <a:rPr lang="en-US" dirty="0" smtClean="0"/>
              <a:t> </a:t>
            </a:r>
          </a:p>
          <a:p>
            <a:r>
              <a:rPr lang="en-US" dirty="0" smtClean="0"/>
              <a:t>1938: Takes the Sudetenland </a:t>
            </a:r>
          </a:p>
          <a:p>
            <a:r>
              <a:rPr lang="en-US" dirty="0" smtClean="0"/>
              <a:t>1939: Takes all of Czechoslovakia </a:t>
            </a:r>
          </a:p>
          <a:p>
            <a:r>
              <a:rPr lang="en-US" dirty="0" smtClean="0"/>
              <a:t>1939: Stalin and Hitler sign a Nonaggression Pact </a:t>
            </a:r>
          </a:p>
          <a:p>
            <a:r>
              <a:rPr lang="en-US" dirty="0" smtClean="0"/>
              <a:t>Germany invades Poland; Britain and France declare war on Germany </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Attempts at Peace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Why did they fail?</a:t>
            </a:r>
          </a:p>
          <a:p>
            <a:pPr>
              <a:buNone/>
            </a:pPr>
            <a:endParaRPr lang="en-US" dirty="0" smtClean="0"/>
          </a:p>
          <a:p>
            <a:r>
              <a:rPr lang="en-US" dirty="0" smtClean="0"/>
              <a:t>Kellogg-Briand Pact (1928) outlawed war </a:t>
            </a:r>
          </a:p>
          <a:p>
            <a:r>
              <a:rPr lang="en-US" dirty="0" smtClean="0"/>
              <a:t>Munich Conference (1938) allowed Hitler to take the Sudetenland </a:t>
            </a:r>
          </a:p>
          <a:p>
            <a:r>
              <a:rPr lang="en-US" dirty="0" smtClean="0"/>
              <a:t>US isolationism:</a:t>
            </a:r>
          </a:p>
          <a:p>
            <a:pPr lvl="1"/>
            <a:r>
              <a:rPr lang="en-US" dirty="0" smtClean="0"/>
              <a:t>Did not join the League of Nations, wanted to be strictly neutral to avoid getting into another war </a:t>
            </a:r>
          </a:p>
          <a:p>
            <a:r>
              <a:rPr lang="en-US" dirty="0" smtClean="0"/>
              <a:t>European appeasement:  </a:t>
            </a:r>
          </a:p>
          <a:p>
            <a:pPr lvl="1"/>
            <a:r>
              <a:rPr lang="en-US" dirty="0" smtClean="0"/>
              <a:t>Giving in to an aggressor to prevent war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Competing ideologies of the 20</a:t>
            </a:r>
            <a:r>
              <a:rPr lang="en-US" baseline="30000" dirty="0" smtClean="0"/>
              <a:t>th</a:t>
            </a:r>
            <a:r>
              <a:rPr lang="en-US" dirty="0" smtClean="0"/>
              <a:t> century </a:t>
            </a:r>
            <a:endParaRPr lang="en-US" dirty="0"/>
          </a:p>
        </p:txBody>
      </p:sp>
      <p:sp>
        <p:nvSpPr>
          <p:cNvPr id="3" name="Content Placeholder 2"/>
          <p:cNvSpPr>
            <a:spLocks noGrp="1"/>
          </p:cNvSpPr>
          <p:nvPr>
            <p:ph idx="1"/>
          </p:nvPr>
        </p:nvSpPr>
        <p:spPr/>
        <p:txBody>
          <a:bodyPr>
            <a:normAutofit/>
          </a:bodyPr>
          <a:lstStyle/>
          <a:p>
            <a:pPr lvl="1"/>
            <a:r>
              <a:rPr lang="en-US" dirty="0" smtClean="0"/>
              <a:t>Totalitarianism: No freedom </a:t>
            </a:r>
          </a:p>
          <a:p>
            <a:pPr lvl="2"/>
            <a:r>
              <a:rPr lang="en-US" dirty="0" smtClean="0"/>
              <a:t>Fascism</a:t>
            </a:r>
          </a:p>
          <a:p>
            <a:pPr lvl="2"/>
            <a:r>
              <a:rPr lang="en-US" dirty="0" smtClean="0"/>
              <a:t>Communism  </a:t>
            </a:r>
          </a:p>
          <a:p>
            <a:pPr lvl="1"/>
            <a:r>
              <a:rPr lang="en-US" dirty="0" smtClean="0"/>
              <a:t>Democracy: Freedom </a:t>
            </a:r>
          </a:p>
          <a:p>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 21</a:t>
            </a:r>
            <a:endParaRPr lang="en-US" dirty="0"/>
          </a:p>
        </p:txBody>
      </p:sp>
      <p:sp>
        <p:nvSpPr>
          <p:cNvPr id="3" name="Content Placeholder 2"/>
          <p:cNvSpPr>
            <a:spLocks noGrp="1"/>
          </p:cNvSpPr>
          <p:nvPr>
            <p:ph idx="1"/>
          </p:nvPr>
        </p:nvSpPr>
        <p:spPr/>
        <p:txBody>
          <a:bodyPr/>
          <a:lstStyle/>
          <a:p>
            <a:r>
              <a:rPr lang="en-US" dirty="0" smtClean="0"/>
              <a:t>1. Give </a:t>
            </a:r>
            <a:r>
              <a:rPr lang="en-US" dirty="0" smtClean="0"/>
              <a:t>your opinion…</a:t>
            </a:r>
          </a:p>
          <a:p>
            <a:pPr lvl="1"/>
            <a:r>
              <a:rPr lang="en-US" dirty="0" smtClean="0"/>
              <a:t>Do you think fascism could happen here in the United States? Explain.</a:t>
            </a:r>
            <a:r>
              <a:rPr lang="en-US" dirty="0" smtClean="0"/>
              <a:t> </a:t>
            </a:r>
          </a:p>
          <a:p>
            <a:r>
              <a:rPr lang="en-US" dirty="0" smtClean="0"/>
              <a:t>2</a:t>
            </a:r>
            <a:r>
              <a:rPr lang="en-US" dirty="0" smtClean="0"/>
              <a:t>. How is a history thesis statement like a hypothesis in science? </a:t>
            </a:r>
          </a:p>
          <a:p>
            <a:r>
              <a:rPr lang="en-US" dirty="0" smtClean="0"/>
              <a:t>3. If you would like class feedback on your thesis statement, write it on the board. </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Triumph of the Will (1934) </a:t>
            </a:r>
            <a:endParaRPr lang="en-US" dirty="0"/>
          </a:p>
        </p:txBody>
      </p:sp>
      <p:sp>
        <p:nvSpPr>
          <p:cNvPr id="3" name="Content Placeholder 2"/>
          <p:cNvSpPr>
            <a:spLocks noGrp="1"/>
          </p:cNvSpPr>
          <p:nvPr>
            <p:ph idx="1"/>
          </p:nvPr>
        </p:nvSpPr>
        <p:spPr/>
        <p:txBody>
          <a:bodyPr/>
          <a:lstStyle/>
          <a:p>
            <a:r>
              <a:rPr lang="en-US" dirty="0" smtClean="0"/>
              <a:t>As you watch, write in your journals: </a:t>
            </a:r>
          </a:p>
          <a:p>
            <a:r>
              <a:rPr lang="en-US" dirty="0" smtClean="0"/>
              <a:t>1. What elements of fascism/totalitarianism does this clip show?</a:t>
            </a:r>
          </a:p>
          <a:p>
            <a:r>
              <a:rPr lang="en-US" dirty="0" smtClean="0"/>
              <a:t>2. Are there any clues in this video that </a:t>
            </a:r>
            <a:r>
              <a:rPr lang="en-US" dirty="0" smtClean="0"/>
              <a:t>predict </a:t>
            </a:r>
            <a:r>
              <a:rPr lang="en-US" smtClean="0"/>
              <a:t>or foreshadow </a:t>
            </a:r>
            <a:r>
              <a:rPr lang="en-US" dirty="0" smtClean="0"/>
              <a:t>Hitler and Germany’s steps of aggression throughout the 1930s?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Totalitarianism </a:t>
            </a:r>
            <a:endParaRPr lang="en-US" dirty="0"/>
          </a:p>
        </p:txBody>
      </p:sp>
      <p:sp>
        <p:nvSpPr>
          <p:cNvPr id="3" name="Content Placeholder 2"/>
          <p:cNvSpPr>
            <a:spLocks noGrp="1"/>
          </p:cNvSpPr>
          <p:nvPr>
            <p:ph idx="1"/>
          </p:nvPr>
        </p:nvSpPr>
        <p:spPr/>
        <p:txBody>
          <a:bodyPr/>
          <a:lstStyle/>
          <a:p>
            <a:r>
              <a:rPr lang="en-US" dirty="0" smtClean="0"/>
              <a:t>Government takes control over every aspect of public and private life </a:t>
            </a:r>
          </a:p>
          <a:p>
            <a:pPr lvl="1"/>
            <a:r>
              <a:rPr lang="en-US" dirty="0" smtClean="0"/>
              <a:t>Charismatic leader</a:t>
            </a:r>
          </a:p>
          <a:p>
            <a:pPr lvl="1"/>
            <a:r>
              <a:rPr lang="en-US" dirty="0" smtClean="0"/>
              <a:t>Police terror</a:t>
            </a:r>
          </a:p>
          <a:p>
            <a:pPr lvl="1"/>
            <a:r>
              <a:rPr lang="en-US" dirty="0" smtClean="0"/>
              <a:t>Indoctrination (brainwashing youth)</a:t>
            </a:r>
          </a:p>
          <a:p>
            <a:pPr lvl="1"/>
            <a:r>
              <a:rPr lang="en-US" dirty="0" smtClean="0"/>
              <a:t>Propaganda </a:t>
            </a:r>
          </a:p>
          <a:p>
            <a:r>
              <a:rPr lang="en-US" dirty="0" smtClean="0"/>
              <a:t>Examples:</a:t>
            </a:r>
          </a:p>
          <a:p>
            <a:pPr lvl="1"/>
            <a:r>
              <a:rPr lang="en-US" dirty="0" smtClean="0"/>
              <a:t>Fascist Italy, Nazi Germany, Communist USSR</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Fascism </a:t>
            </a:r>
            <a:endParaRPr lang="en-US" dirty="0"/>
          </a:p>
        </p:txBody>
      </p:sp>
      <p:sp>
        <p:nvSpPr>
          <p:cNvPr id="3" name="Content Placeholder 2"/>
          <p:cNvSpPr>
            <a:spLocks noGrp="1"/>
          </p:cNvSpPr>
          <p:nvPr>
            <p:ph idx="1"/>
          </p:nvPr>
        </p:nvSpPr>
        <p:spPr/>
        <p:txBody>
          <a:bodyPr>
            <a:normAutofit/>
          </a:bodyPr>
          <a:lstStyle/>
          <a:p>
            <a:r>
              <a:rPr lang="en-US" dirty="0" smtClean="0"/>
              <a:t>Began in Italy after WWI </a:t>
            </a:r>
          </a:p>
          <a:p>
            <a:r>
              <a:rPr lang="en-US" dirty="0" smtClean="0"/>
              <a:t>Italians were not happy with the Treaty of Versailles </a:t>
            </a:r>
          </a:p>
          <a:p>
            <a:r>
              <a:rPr lang="en-US" dirty="0" smtClean="0"/>
              <a:t>Leader of the Fascist Party: Benito Mussolini </a:t>
            </a:r>
          </a:p>
          <a:p>
            <a:pPr lvl="1"/>
            <a:r>
              <a:rPr lang="en-US" dirty="0" smtClean="0"/>
              <a:t>“Party” is not a fun gathering! </a:t>
            </a:r>
          </a:p>
          <a:p>
            <a:pPr lvl="1"/>
            <a:r>
              <a:rPr lang="en-US" dirty="0" smtClean="0"/>
              <a:t>It is a group of people with similar political views and ideologies </a:t>
            </a:r>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Mussolini </a:t>
            </a:r>
            <a:endParaRPr lang="en-US" dirty="0"/>
          </a:p>
        </p:txBody>
      </p:sp>
      <p:pic>
        <p:nvPicPr>
          <p:cNvPr id="4" name="Content Placeholder 3" descr="mussolini.jpg"/>
          <p:cNvPicPr>
            <a:picLocks noGrp="1" noChangeAspect="1"/>
          </p:cNvPicPr>
          <p:nvPr>
            <p:ph idx="1"/>
          </p:nvPr>
        </p:nvPicPr>
        <p:blipFill>
          <a:blip r:embed="rId2"/>
          <a:srcRect l="-44671" r="-44671"/>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Mussolini Takes Power </a:t>
            </a:r>
            <a:endParaRPr lang="en-US" dirty="0"/>
          </a:p>
        </p:txBody>
      </p:sp>
      <p:sp>
        <p:nvSpPr>
          <p:cNvPr id="3" name="Content Placeholder 2"/>
          <p:cNvSpPr>
            <a:spLocks noGrp="1"/>
          </p:cNvSpPr>
          <p:nvPr>
            <p:ph idx="1"/>
          </p:nvPr>
        </p:nvSpPr>
        <p:spPr/>
        <p:txBody>
          <a:bodyPr/>
          <a:lstStyle/>
          <a:p>
            <a:pPr lvl="1"/>
            <a:r>
              <a:rPr lang="en-US" dirty="0" smtClean="0"/>
              <a:t>Organizes </a:t>
            </a:r>
            <a:r>
              <a:rPr lang="en-US" dirty="0" err="1" smtClean="0"/>
              <a:t>Blackshirts</a:t>
            </a:r>
            <a:r>
              <a:rPr lang="en-US" dirty="0" smtClean="0"/>
              <a:t> (WWI veterans) to fight Communists and keep order in the streets</a:t>
            </a:r>
          </a:p>
          <a:p>
            <a:pPr lvl="1"/>
            <a:r>
              <a:rPr lang="en-US" dirty="0" smtClean="0"/>
              <a:t>October 1922: March on Rome </a:t>
            </a:r>
          </a:p>
          <a:p>
            <a:pPr lvl="2"/>
            <a:r>
              <a:rPr lang="en-US" dirty="0" smtClean="0"/>
              <a:t>King Victor Emmanuel II gave Mussolini power </a:t>
            </a:r>
          </a:p>
          <a:p>
            <a:pPr lvl="1"/>
            <a:r>
              <a:rPr lang="en-US" dirty="0" smtClean="0"/>
              <a:t>Il Duce:  “The Leader” </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this tell you about fascism? </a:t>
            </a:r>
            <a:endParaRPr lang="en-US" dirty="0"/>
          </a:p>
        </p:txBody>
      </p:sp>
      <p:sp>
        <p:nvSpPr>
          <p:cNvPr id="3" name="Content Placeholder 2"/>
          <p:cNvSpPr>
            <a:spLocks noGrp="1"/>
          </p:cNvSpPr>
          <p:nvPr>
            <p:ph idx="1"/>
          </p:nvPr>
        </p:nvSpPr>
        <p:spPr/>
        <p:txBody>
          <a:bodyPr/>
          <a:lstStyle/>
          <a:p>
            <a:r>
              <a:rPr lang="en-US" dirty="0" err="1" smtClean="0"/>
              <a:t>Fascis</a:t>
            </a:r>
            <a:r>
              <a:rPr lang="en-US" dirty="0" smtClean="0"/>
              <a:t>, ancient Rome:</a:t>
            </a:r>
          </a:p>
          <a:p>
            <a:pPr>
              <a:buNone/>
            </a:pPr>
            <a:endParaRPr lang="en-US" dirty="0"/>
          </a:p>
        </p:txBody>
      </p:sp>
      <p:pic>
        <p:nvPicPr>
          <p:cNvPr id="4" name="Content Placeholder 5" descr="fasces.jpg"/>
          <p:cNvPicPr>
            <a:picLocks noChangeAspect="1"/>
          </p:cNvPicPr>
          <p:nvPr/>
        </p:nvPicPr>
        <p:blipFill>
          <a:blip r:embed="rId2"/>
          <a:srcRect t="-28950" b="-28950"/>
          <a:stretch>
            <a:fillRect/>
          </a:stretch>
        </p:blipFill>
        <p:spPr>
          <a:xfrm>
            <a:off x="2165653" y="2131492"/>
            <a:ext cx="5694960" cy="364616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26502</TotalTime>
  <Words>1302</Words>
  <Application>Microsoft Macintosh PowerPoint</Application>
  <PresentationFormat>On-screen Show (4:3)</PresentationFormat>
  <Paragraphs>170</Paragraphs>
  <Slides>41</Slides>
  <Notes>0</Notes>
  <HiddenSlides>0</HiddenSlides>
  <MMClips>0</MMClips>
  <ScaleCrop>false</ScaleCrop>
  <HeadingPairs>
    <vt:vector size="4" baseType="variant">
      <vt:variant>
        <vt:lpstr>Design Template</vt:lpstr>
      </vt:variant>
      <vt:variant>
        <vt:i4>1</vt:i4>
      </vt:variant>
      <vt:variant>
        <vt:lpstr>Slide Titles</vt:lpstr>
      </vt:variant>
      <vt:variant>
        <vt:i4>41</vt:i4>
      </vt:variant>
    </vt:vector>
  </HeadingPairs>
  <TitlesOfParts>
    <vt:vector size="42" baseType="lpstr">
      <vt:lpstr>Solstice</vt:lpstr>
      <vt:lpstr>Years of Crisis: The Interwar Period </vt:lpstr>
      <vt:lpstr>Journal #18 </vt:lpstr>
      <vt:lpstr>Competing ideologies of the 20th century </vt:lpstr>
      <vt:lpstr>Competing ideologies of the 20th century </vt:lpstr>
      <vt:lpstr>Totalitarianism </vt:lpstr>
      <vt:lpstr>Fascism </vt:lpstr>
      <vt:lpstr>Mussolini </vt:lpstr>
      <vt:lpstr>Mussolini Takes Power </vt:lpstr>
      <vt:lpstr>What does this tell you about fascism? </vt:lpstr>
      <vt:lpstr>Fascism </vt:lpstr>
      <vt:lpstr>Characteristics of fascism </vt:lpstr>
      <vt:lpstr>Review! </vt:lpstr>
      <vt:lpstr>Mussolini, Italy </vt:lpstr>
      <vt:lpstr>Nazi Propaganda: “Long Live Germany!”  </vt:lpstr>
      <vt:lpstr>Hitler Youth: “Youth serves the Leader” </vt:lpstr>
      <vt:lpstr>White Rose Resistance, all executed </vt:lpstr>
      <vt:lpstr>Journal #18</vt:lpstr>
      <vt:lpstr>Cabaret: “Tomorrow Belongs to Me” </vt:lpstr>
      <vt:lpstr>Nazism </vt:lpstr>
      <vt:lpstr>Slide 20</vt:lpstr>
      <vt:lpstr>Specific Characteristics of Nazism </vt:lpstr>
      <vt:lpstr>“Aryan Family”</vt:lpstr>
      <vt:lpstr>Anti-semitism: “The eternal Jew” </vt:lpstr>
      <vt:lpstr>Why anti-semitism? </vt:lpstr>
      <vt:lpstr>Hitler’s Rise to Power </vt:lpstr>
      <vt:lpstr>Anti-semitism Timeline </vt:lpstr>
      <vt:lpstr>Other Dictatorships  </vt:lpstr>
      <vt:lpstr>Journal #19</vt:lpstr>
      <vt:lpstr>Comparing Fascism and Communism </vt:lpstr>
      <vt:lpstr>Stalin </vt:lpstr>
      <vt:lpstr>Collective Farms </vt:lpstr>
      <vt:lpstr>Gulags</vt:lpstr>
      <vt:lpstr>Stalin’s Propaganda </vt:lpstr>
      <vt:lpstr>Slide 34</vt:lpstr>
      <vt:lpstr>Journal #20</vt:lpstr>
      <vt:lpstr>Japan Rises </vt:lpstr>
      <vt:lpstr>Road to WWII </vt:lpstr>
      <vt:lpstr>Road to WWII</vt:lpstr>
      <vt:lpstr>Attempts at Peace </vt:lpstr>
      <vt:lpstr>Journal # 21</vt:lpstr>
      <vt:lpstr>Triumph of the Will (1934) </vt:lpstr>
    </vt:vector>
  </TitlesOfParts>
  <Company>VRHS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Years of Crisis: The Interwar Period </dc:title>
  <dc:creator>Allison Hopkins</dc:creator>
  <cp:lastModifiedBy>Allison Hopkins</cp:lastModifiedBy>
  <cp:revision>213</cp:revision>
  <dcterms:created xsi:type="dcterms:W3CDTF">2012-03-14T13:44:41Z</dcterms:created>
  <dcterms:modified xsi:type="dcterms:W3CDTF">2012-03-21T00:53:00Z</dcterms:modified>
</cp:coreProperties>
</file>